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3" r:id="rId8"/>
    <p:sldId id="262" r:id="rId9"/>
    <p:sldId id="264" r:id="rId10"/>
    <p:sldId id="266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44A03-BD08-4DA9-8EE2-83FE37DE70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COVID Impact on NORTHERN VA TRAFFIC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F3F4B1-5B43-407C-8100-180CEA4478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ibm</a:t>
            </a:r>
            <a:r>
              <a:rPr lang="en-US"/>
              <a:t> </a:t>
            </a:r>
            <a:r>
              <a:rPr lang="en-US" dirty="0"/>
              <a:t>CAPSTONE PROJECT 2021</a:t>
            </a:r>
          </a:p>
        </p:txBody>
      </p:sp>
    </p:spTree>
    <p:extLst>
      <p:ext uri="{BB962C8B-B14F-4D97-AF65-F5344CB8AC3E}">
        <p14:creationId xmlns:p14="http://schemas.microsoft.com/office/powerpoint/2010/main" val="2715216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063BA-8194-4A03-B2E6-2A274381F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2019 vs 2020: accidents plotted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C7DA8-60CC-4D70-BF5C-87E395271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219" y="1982889"/>
            <a:ext cx="5087075" cy="536005"/>
          </a:xfrm>
        </p:spPr>
        <p:txBody>
          <a:bodyPr/>
          <a:lstStyle/>
          <a:p>
            <a:r>
              <a:rPr lang="en-US" dirty="0"/>
              <a:t>2019 Accidents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BCC986-6A8D-4FCA-A7E8-F4E9F90937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3734" y="1982889"/>
            <a:ext cx="5087073" cy="553373"/>
          </a:xfrm>
        </p:spPr>
        <p:txBody>
          <a:bodyPr/>
          <a:lstStyle/>
          <a:p>
            <a:r>
              <a:rPr lang="en-US" dirty="0"/>
              <a:t>2020 Accidents </a:t>
            </a:r>
          </a:p>
        </p:txBody>
      </p:sp>
      <p:pic>
        <p:nvPicPr>
          <p:cNvPr id="7" name="Content Placeholder 6" descr="Chart, map&#10;&#10;Description automatically generated">
            <a:extLst>
              <a:ext uri="{FF2B5EF4-FFF2-40B4-BE49-F238E27FC236}">
                <a16:creationId xmlns:a16="http://schemas.microsoft.com/office/drawing/2014/main" id="{A7755BD7-0375-4CF2-A2B1-9755262A6958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93" y="2577170"/>
            <a:ext cx="5514807" cy="3551172"/>
          </a:xfrm>
          <a:prstGeom prst="rect">
            <a:avLst/>
          </a:prstGeom>
        </p:spPr>
      </p:pic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607DFEC3-6340-4FED-9824-F56E8C115441}"/>
              </a:ext>
            </a:extLst>
          </p:cNvPr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667" y="2577170"/>
            <a:ext cx="5428140" cy="355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151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063BA-8194-4A03-B2E6-2A274381F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2019 vs 2020: accidents plotted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C7DA8-60CC-4D70-BF5C-87E395271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778" y="1982889"/>
            <a:ext cx="5087075" cy="536005"/>
          </a:xfrm>
        </p:spPr>
        <p:txBody>
          <a:bodyPr/>
          <a:lstStyle/>
          <a:p>
            <a:r>
              <a:rPr lang="en-US" dirty="0"/>
              <a:t>2019 Accidents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BCC986-6A8D-4FCA-A7E8-F4E9F90937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3734" y="1982889"/>
            <a:ext cx="5087073" cy="553373"/>
          </a:xfrm>
        </p:spPr>
        <p:txBody>
          <a:bodyPr/>
          <a:lstStyle/>
          <a:p>
            <a:r>
              <a:rPr lang="en-US" dirty="0"/>
              <a:t>2020 Accidents </a:t>
            </a:r>
          </a:p>
        </p:txBody>
      </p:sp>
      <p:pic>
        <p:nvPicPr>
          <p:cNvPr id="9" name="Picture 8" descr="Chart, map&#10;&#10;Description automatically generated">
            <a:extLst>
              <a:ext uri="{FF2B5EF4-FFF2-40B4-BE49-F238E27FC236}">
                <a16:creationId xmlns:a16="http://schemas.microsoft.com/office/drawing/2014/main" id="{1CBFC1A8-4640-459F-8F13-B0752DEE140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13" y="2482489"/>
            <a:ext cx="5428140" cy="3936066"/>
          </a:xfrm>
          <a:prstGeom prst="rect">
            <a:avLst/>
          </a:prstGeom>
        </p:spPr>
      </p:pic>
      <p:pic>
        <p:nvPicPr>
          <p:cNvPr id="12" name="Content Placeholder 11" descr="Chart, map&#10;&#10;Description automatically generated">
            <a:extLst>
              <a:ext uri="{FF2B5EF4-FFF2-40B4-BE49-F238E27FC236}">
                <a16:creationId xmlns:a16="http://schemas.microsoft.com/office/drawing/2014/main" id="{6747C049-C85F-44D9-94FD-AD1267F575B2}"/>
              </a:ext>
            </a:extLst>
          </p:cNvPr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482489"/>
            <a:ext cx="5431536" cy="3936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511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DCAA0-2C3B-4B41-9E2E-23D5800C8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ED79C-DDE7-4610-BF78-45D6A0D2F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600" dirty="0"/>
              <a:t>In this study, I analyzed the differences in traffic accident data between 2019 and 202 to determine the impact COVID-19 has had on traffic accidents in the Northern VA region. </a:t>
            </a:r>
          </a:p>
          <a:p>
            <a:r>
              <a:rPr lang="en-US" sz="1600" dirty="0"/>
              <a:t>I identified how location, time of day, weather, time of year, and severity influenced the number of accidents that occurred. </a:t>
            </a:r>
          </a:p>
          <a:p>
            <a:r>
              <a:rPr lang="en-US" sz="1600" dirty="0"/>
              <a:t>It can be concluded that COVID conditions have: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400" dirty="0"/>
              <a:t>Caused an increase in traffic accidents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400" dirty="0"/>
              <a:t>Shifted more accidents to occurring at night</a:t>
            </a:r>
          </a:p>
          <a:p>
            <a:pPr lvl="1"/>
            <a:endParaRPr lang="en-US" dirty="0"/>
          </a:p>
          <a:p>
            <a:r>
              <a:rPr lang="en-US" sz="1600" dirty="0"/>
              <a:t>This information can help leaders in the region anticipate changes in traffic accidents as working conditions return to normal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331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8C315-3B73-496F-AA22-E8E994ECD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PRE-COVID TRAFFIC CONDITIONS TO </a:t>
            </a:r>
            <a:br>
              <a:rPr lang="en-US" dirty="0"/>
            </a:br>
            <a:r>
              <a:rPr lang="en-US" dirty="0"/>
              <a:t>COVID TRAFFIC CONDITIONS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A1F9B-C0CD-42EF-A5EA-48B88ACD91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In the early months of 2020, COVID-19 took ahold of American society and changed the way we functioned on a day-to-day basis. </a:t>
            </a:r>
          </a:p>
          <a:p>
            <a:r>
              <a:rPr lang="en-US" dirty="0"/>
              <a:t>Residents in the region quickly began performing their jobs remotely, decreasing the amount of traffic on the roadways</a:t>
            </a:r>
          </a:p>
          <a:p>
            <a:r>
              <a:rPr lang="en-US" dirty="0"/>
              <a:t>In this report I’ll examine how these changes affected traffic accidents in the region </a:t>
            </a:r>
          </a:p>
          <a:p>
            <a:r>
              <a:rPr lang="en-US" dirty="0"/>
              <a:t>Understanding these changes can help;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Government &amp; Corporate leaders anticipate changes in traffic accidents as residents return to work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Residents better prepare for the roadways as they return to work </a:t>
            </a:r>
          </a:p>
        </p:txBody>
      </p:sp>
    </p:spTree>
    <p:extLst>
      <p:ext uri="{BB962C8B-B14F-4D97-AF65-F5344CB8AC3E}">
        <p14:creationId xmlns:p14="http://schemas.microsoft.com/office/powerpoint/2010/main" val="1416659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67F81-6D2A-4FDA-AC65-0976BE07D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acquisitions &amp; cleansing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C02CC-F2FF-4485-917E-7BDED0811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US" sz="1600" dirty="0"/>
              <a:t>A Kaggle dataset collected by Lyft Research Scientist, </a:t>
            </a:r>
            <a:r>
              <a:rPr lang="en-US" sz="1600" dirty="0" err="1"/>
              <a:t>Sobhan</a:t>
            </a:r>
            <a:r>
              <a:rPr lang="en-US" sz="1600" dirty="0"/>
              <a:t> </a:t>
            </a:r>
            <a:r>
              <a:rPr lang="en-US" sz="1600" dirty="0" err="1"/>
              <a:t>Moosavi</a:t>
            </a:r>
            <a:r>
              <a:rPr lang="en-US" sz="1600" dirty="0"/>
              <a:t>. </a:t>
            </a:r>
          </a:p>
          <a:p>
            <a:r>
              <a:rPr lang="en-US" sz="1600" dirty="0"/>
              <a:t>Data continuously collected from February 2016  </a:t>
            </a:r>
          </a:p>
          <a:p>
            <a:r>
              <a:rPr lang="en-US" sz="1600" dirty="0"/>
              <a:t>The dataset consist of roughly 4.2 million accidents recorded across 49 states</a:t>
            </a:r>
          </a:p>
          <a:p>
            <a:r>
              <a:rPr lang="en-US" sz="1600" dirty="0"/>
              <a:t>Data Cleansing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400" dirty="0"/>
              <a:t>Columns with large amounts of information were dropped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400" dirty="0"/>
              <a:t>Data was filtered to only include data from accidents in Virginia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400" dirty="0"/>
              <a:t>2 separate </a:t>
            </a:r>
            <a:r>
              <a:rPr lang="en-US" sz="1400" dirty="0" err="1"/>
              <a:t>dataframes</a:t>
            </a:r>
            <a:r>
              <a:rPr lang="en-US" sz="1400" dirty="0"/>
              <a:t> were created for comparisons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200" dirty="0"/>
              <a:t>Nova2019: data from cities in Northern VA in 2019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200" dirty="0"/>
              <a:t>Nova2020: data from cities in Northern VA in 2020 </a:t>
            </a:r>
          </a:p>
        </p:txBody>
      </p:sp>
    </p:spTree>
    <p:extLst>
      <p:ext uri="{BB962C8B-B14F-4D97-AF65-F5344CB8AC3E}">
        <p14:creationId xmlns:p14="http://schemas.microsoft.com/office/powerpoint/2010/main" val="651239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640C-C232-48A4-A1C0-18E0C1982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2019 vs 2020: Total accidents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2E5CD-5168-4A74-96B1-ACFDF8BC4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330891"/>
            <a:ext cx="5422390" cy="2818494"/>
          </a:xfrm>
        </p:spPr>
        <p:txBody>
          <a:bodyPr anchor="ctr"/>
          <a:lstStyle/>
          <a:p>
            <a:r>
              <a:rPr lang="en-US" dirty="0"/>
              <a:t>There was an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80.49% increase in accidents from Pre-COVID conditions to COVID conditions in the Northern VA region. </a:t>
            </a:r>
          </a:p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A0A9EB-5E1C-4767-8085-86555815E58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588" y="2330891"/>
            <a:ext cx="5015873" cy="3530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474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EBC8E-1CF7-43CF-A817-A7FCEB8E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2019 vs 2020: comparison by city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44805B7-E730-4242-ADBE-869DCBDAF51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11906534"/>
              </p:ext>
            </p:extLst>
          </p:nvPr>
        </p:nvGraphicFramePr>
        <p:xfrm>
          <a:off x="581193" y="2423603"/>
          <a:ext cx="4338320" cy="416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4580">
                  <a:extLst>
                    <a:ext uri="{9D8B030D-6E8A-4147-A177-3AD203B41FA5}">
                      <a16:colId xmlns:a16="http://schemas.microsoft.com/office/drawing/2014/main" val="2474153281"/>
                    </a:ext>
                  </a:extLst>
                </a:gridCol>
                <a:gridCol w="1084580">
                  <a:extLst>
                    <a:ext uri="{9D8B030D-6E8A-4147-A177-3AD203B41FA5}">
                      <a16:colId xmlns:a16="http://schemas.microsoft.com/office/drawing/2014/main" val="407907"/>
                    </a:ext>
                  </a:extLst>
                </a:gridCol>
                <a:gridCol w="1084580">
                  <a:extLst>
                    <a:ext uri="{9D8B030D-6E8A-4147-A177-3AD203B41FA5}">
                      <a16:colId xmlns:a16="http://schemas.microsoft.com/office/drawing/2014/main" val="1569422515"/>
                    </a:ext>
                  </a:extLst>
                </a:gridCol>
                <a:gridCol w="1084580">
                  <a:extLst>
                    <a:ext uri="{9D8B030D-6E8A-4147-A177-3AD203B41FA5}">
                      <a16:colId xmlns:a16="http://schemas.microsoft.com/office/drawing/2014/main" val="591686266"/>
                    </a:ext>
                  </a:extLst>
                </a:gridCol>
              </a:tblGrid>
              <a:tr h="347080">
                <a:tc>
                  <a:txBody>
                    <a:bodyPr/>
                    <a:lstStyle/>
                    <a:p>
                      <a:r>
                        <a:rPr lang="en-US" sz="1100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 dirty="0">
                          <a:effectLst/>
                        </a:rPr>
                        <a:t>2019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2020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 dirty="0">
                          <a:effectLst/>
                        </a:rPr>
                        <a:t>% Change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5467041"/>
                  </a:ext>
                </a:extLst>
              </a:tr>
              <a:tr h="34708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 dirty="0">
                          <a:effectLst/>
                        </a:rPr>
                        <a:t>Alexandria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dirty="0">
                          <a:effectLst/>
                        </a:rPr>
                        <a:t>724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dirty="0">
                          <a:effectLst/>
                        </a:rPr>
                        <a:t>1118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fontAlgn="ctr"/>
                      <a:r>
                        <a:rPr lang="en-US" sz="1100" dirty="0">
                          <a:effectLst/>
                        </a:rPr>
                        <a:t>54.4%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42736220"/>
                  </a:ext>
                </a:extLst>
              </a:tr>
              <a:tr h="34708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Arlington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511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dirty="0">
                          <a:effectLst/>
                        </a:rPr>
                        <a:t>1153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fontAlgn="ctr"/>
                      <a:r>
                        <a:rPr lang="en-US" sz="1100" dirty="0">
                          <a:effectLst/>
                        </a:rPr>
                        <a:t>125.6%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076684"/>
                  </a:ext>
                </a:extLst>
              </a:tr>
              <a:tr h="34708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Ashburn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126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fontAlgn="ctr"/>
                      <a:r>
                        <a:rPr lang="en-US" sz="1100" dirty="0">
                          <a:effectLst/>
                        </a:rPr>
                        <a:t>-40.0%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8549200"/>
                  </a:ext>
                </a:extLst>
              </a:tr>
              <a:tr h="34708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Chantilly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141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fontAlgn="ctr"/>
                      <a:r>
                        <a:rPr lang="en-US" sz="1100" dirty="0">
                          <a:effectLst/>
                        </a:rPr>
                        <a:t>91.4%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1142123"/>
                  </a:ext>
                </a:extLst>
              </a:tr>
              <a:tr h="34708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Falls Church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338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651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fontAlgn="ctr"/>
                      <a:r>
                        <a:rPr lang="en-US" sz="1100" dirty="0">
                          <a:effectLst/>
                        </a:rPr>
                        <a:t>92.6%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4559681"/>
                  </a:ext>
                </a:extLst>
              </a:tr>
              <a:tr h="34708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Fort Belvoir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fontAlgn="ctr"/>
                      <a:r>
                        <a:rPr lang="en-US" sz="1100" dirty="0">
                          <a:effectLst/>
                        </a:rPr>
                        <a:t>425.0%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31980204"/>
                  </a:ext>
                </a:extLst>
              </a:tr>
              <a:tr h="34708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Herndon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fontAlgn="ctr"/>
                      <a:r>
                        <a:rPr lang="en-US" sz="1100" dirty="0">
                          <a:effectLst/>
                        </a:rPr>
                        <a:t>120.0%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62746381"/>
                  </a:ext>
                </a:extLst>
              </a:tr>
              <a:tr h="34708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Mc Lean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332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554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fontAlgn="ctr"/>
                      <a:r>
                        <a:rPr lang="en-US" sz="1100" dirty="0">
                          <a:effectLst/>
                        </a:rPr>
                        <a:t>66.8%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9790456"/>
                  </a:ext>
                </a:extLst>
              </a:tr>
              <a:tr h="34708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Reston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fontAlgn="ctr"/>
                      <a:r>
                        <a:rPr lang="en-US" sz="1100" dirty="0">
                          <a:effectLst/>
                        </a:rPr>
                        <a:t>219.3%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5680239"/>
                  </a:ext>
                </a:extLst>
              </a:tr>
              <a:tr h="34708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>
                          <a:effectLst/>
                        </a:rPr>
                        <a:t>Springfield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451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905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fontAlgn="ctr"/>
                      <a:r>
                        <a:rPr lang="en-US" sz="1100" dirty="0">
                          <a:effectLst/>
                        </a:rPr>
                        <a:t>100.6%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4204922"/>
                  </a:ext>
                </a:extLst>
              </a:tr>
              <a:tr h="347080"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 b="1" dirty="0">
                          <a:effectLst/>
                        </a:rPr>
                        <a:t>Vienna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124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100">
                          <a:effectLst/>
                        </a:rPr>
                        <a:t>262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r" fontAlgn="ctr"/>
                      <a:r>
                        <a:rPr lang="en-US" sz="1100" dirty="0">
                          <a:effectLst/>
                        </a:rPr>
                        <a:t>111.2%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16815693"/>
                  </a:ext>
                </a:extLst>
              </a:tr>
            </a:tbl>
          </a:graphicData>
        </a:graphic>
      </p:graphicFrame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D906BC1-799A-4EED-B8BE-F86C0D62BCFC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7830" y="2423603"/>
            <a:ext cx="5772221" cy="3989855"/>
          </a:xfrm>
          <a:prstGeom prst="rect">
            <a:avLst/>
          </a:prstGeom>
          <a:noFill/>
          <a:ln w="3175">
            <a:solidFill>
              <a:schemeClr val="bg2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B22E870-785D-4FC6-BDBB-F700304321F3}"/>
              </a:ext>
            </a:extLst>
          </p:cNvPr>
          <p:cNvSpPr txBox="1"/>
          <p:nvPr/>
        </p:nvSpPr>
        <p:spPr>
          <a:xfrm>
            <a:off x="581194" y="1926454"/>
            <a:ext cx="10808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Overall,  there was an average 124% increase in accidents across all cities , with the largest change occurring at Fort Belvoir (425% increase). We conclude that the increase in accidents was region wide and not specific to any one city.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314106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3A78B-E961-4EFA-83B1-21A4275DC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2019 vs 2020: timeline comparison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DD34183-B72B-4AEC-95FC-7FC5074CD3D7}"/>
              </a:ext>
            </a:extLst>
          </p:cNvPr>
          <p:cNvPicPr>
            <a:picLocks noGrp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0153" y="2139518"/>
            <a:ext cx="6748429" cy="434118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000D5A-5FCD-44BD-9E1D-628850339E9D}"/>
              </a:ext>
            </a:extLst>
          </p:cNvPr>
          <p:cNvSpPr txBox="1"/>
          <p:nvPr/>
        </p:nvSpPr>
        <p:spPr>
          <a:xfrm>
            <a:off x="581193" y="2139518"/>
            <a:ext cx="346702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On average each quarter increased by 92%, while quarter 4 increased by 348% percent in 2020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Overall, 53% of all accidents in 2020 occurred in quarter 4, while only 21.5% of total accidents in 2019 occurred in quarter 4.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From this data we can conclude that quarter 4 was the only quarter in the 2020 that saw a significant increase in accidents.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293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3BD7670-709C-46AF-8B53-B6AEC1A18C22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5019" y="1997476"/>
            <a:ext cx="2612935" cy="22860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C6CFAB-054C-459D-B844-2C583DDE1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2019 VS 2020: TIME OF DAY 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C9FB5D-C5F5-4F7F-A6AD-E641A03C8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95469" y="1997476"/>
            <a:ext cx="1340811" cy="305991"/>
          </a:xfrm>
        </p:spPr>
        <p:txBody>
          <a:bodyPr/>
          <a:lstStyle/>
          <a:p>
            <a:r>
              <a:rPr lang="en-US" sz="1200" dirty="0"/>
              <a:t>2019 ACCIDENTS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03FEA0-DDF2-40D0-BA17-6E6DDDD0AD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931261" y="4366959"/>
            <a:ext cx="2612934" cy="248575"/>
          </a:xfrm>
        </p:spPr>
        <p:txBody>
          <a:bodyPr/>
          <a:lstStyle/>
          <a:p>
            <a:pPr algn="ctr"/>
            <a:r>
              <a:rPr lang="en-US" sz="1200" dirty="0"/>
              <a:t>2020 ACCIDENTS 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243E7AD-25ED-4C34-A717-0373AC9A2B9A}"/>
              </a:ext>
            </a:extLst>
          </p:cNvPr>
          <p:cNvPicPr>
            <a:picLocks noGrp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5020" y="4338883"/>
            <a:ext cx="2612934" cy="228600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668D8AF-3E0F-4D64-83F8-D07ED73AB4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6036" y="2738472"/>
            <a:ext cx="4010256" cy="3090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B6BDFD63-270A-4343-985E-0FACCBD89DC0}"/>
              </a:ext>
            </a:extLst>
          </p:cNvPr>
          <p:cNvSpPr txBox="1"/>
          <p:nvPr/>
        </p:nvSpPr>
        <p:spPr>
          <a:xfrm>
            <a:off x="479394" y="1997476"/>
            <a:ext cx="428791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main finding observed in the time-of-day data was that majority of the increase in accidents in 2020 occurred at night.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Overall daytime accidents increased by 25% in 2020, while nighttime accidents occurred by a staggering  255%.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 this data we could easily conclude that more accidents occurred at night during COVID compared to a more even distribution with daytime pre-COVID.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912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559E1-C237-4A98-AC13-BFC8A361F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2019 VS 2020: SEVERITY COMPARSION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BF5B8-8B61-42D0-8E0A-4756C741D6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On average each severity category increased by 60% from 2019 to 2020. </a:t>
            </a:r>
          </a:p>
          <a:p>
            <a:r>
              <a:rPr lang="en-US" dirty="0"/>
              <a:t>The largest increased  occurred in category 2 where a 174% in accidents occurred. </a:t>
            </a:r>
          </a:p>
          <a:p>
            <a:r>
              <a:rPr lang="en-US" dirty="0"/>
              <a:t>It can be concluded that overall, the distribution of data across the different severity categories stayed consistent except category 2.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F3D977-36A8-4238-95C9-B8509A613B80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0477" y="2475902"/>
            <a:ext cx="4838095" cy="313650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2086929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CCB6E-D6A3-40E8-8106-DFFE0BE3A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2019 vs 2020: weather comparison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09D77-31A3-489C-B6DD-85C0A2D336A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On average each weather category saw a 67% increase between 2019 and 2020. </a:t>
            </a:r>
          </a:p>
          <a:p>
            <a:r>
              <a:rPr lang="en-US" dirty="0"/>
              <a:t>Fair and Rain categories were the two areas that saw significant increase, 157% and 136% respectively. </a:t>
            </a:r>
          </a:p>
          <a:p>
            <a:r>
              <a:rPr lang="en-US" dirty="0"/>
              <a:t>Proportionally the weather category accident distributions stayed the same with overcast weather have the strongest correlation with accidents.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5ED845-0932-4EFC-B7B6-E10E184EF3A4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2594" y="2227263"/>
            <a:ext cx="4233861" cy="3633787"/>
          </a:xfrm>
          <a:prstGeom prst="rect">
            <a:avLst/>
          </a:prstGeom>
          <a:noFill/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218930917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120</TotalTime>
  <Words>722</Words>
  <Application>Microsoft Office PowerPoint</Application>
  <PresentationFormat>Widescreen</PresentationFormat>
  <Paragraphs>110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Courier New</vt:lpstr>
      <vt:lpstr>Gill Sans MT</vt:lpstr>
      <vt:lpstr>Wingdings 2</vt:lpstr>
      <vt:lpstr>Dividend</vt:lpstr>
      <vt:lpstr>COVID Impact on NORTHERN VA TRAFFIC</vt:lpstr>
      <vt:lpstr>COMPARING PRE-COVID TRAFFIC CONDITIONS TO  COVID TRAFFIC CONDITIONS </vt:lpstr>
      <vt:lpstr>Data acquisitions &amp; cleansing </vt:lpstr>
      <vt:lpstr>2019 vs 2020: Total accidents </vt:lpstr>
      <vt:lpstr>2019 vs 2020: comparison by city</vt:lpstr>
      <vt:lpstr>2019 vs 2020: timeline comparison </vt:lpstr>
      <vt:lpstr>2019 VS 2020: TIME OF DAY COMPARISON</vt:lpstr>
      <vt:lpstr>2019 VS 2020: SEVERITY COMPARSION </vt:lpstr>
      <vt:lpstr>2019 vs 2020: weather comparison </vt:lpstr>
      <vt:lpstr>2019 vs 2020: accidents plotted</vt:lpstr>
      <vt:lpstr>2019 vs 2020: accidents plotted</vt:lpstr>
      <vt:lpstr>Conclusion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 Impact on NORTHERN VA TRAFFIC</dc:title>
  <dc:creator>processionsystems007@gmail.com</dc:creator>
  <cp:lastModifiedBy>processionsystems007@gmail.com</cp:lastModifiedBy>
  <cp:revision>8</cp:revision>
  <dcterms:created xsi:type="dcterms:W3CDTF">2021-02-23T20:45:23Z</dcterms:created>
  <dcterms:modified xsi:type="dcterms:W3CDTF">2021-02-23T22:45:59Z</dcterms:modified>
</cp:coreProperties>
</file>

<file path=docProps/thumbnail.jpeg>
</file>